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247" r:id="rId1"/>
  </p:sldMasterIdLst>
  <p:notesMasterIdLst>
    <p:notesMasterId r:id="rId26"/>
  </p:notesMasterIdLst>
  <p:sldIdLst>
    <p:sldId id="296" r:id="rId2"/>
    <p:sldId id="257" r:id="rId3"/>
    <p:sldId id="258" r:id="rId4"/>
    <p:sldId id="259" r:id="rId5"/>
    <p:sldId id="260" r:id="rId6"/>
    <p:sldId id="290" r:id="rId7"/>
    <p:sldId id="295" r:id="rId8"/>
    <p:sldId id="294" r:id="rId9"/>
    <p:sldId id="293" r:id="rId10"/>
    <p:sldId id="261" r:id="rId11"/>
    <p:sldId id="262" r:id="rId12"/>
    <p:sldId id="288" r:id="rId13"/>
    <p:sldId id="285" r:id="rId14"/>
    <p:sldId id="286" r:id="rId15"/>
    <p:sldId id="273" r:id="rId16"/>
    <p:sldId id="275" r:id="rId17"/>
    <p:sldId id="277" r:id="rId18"/>
    <p:sldId id="280" r:id="rId19"/>
    <p:sldId id="279" r:id="rId20"/>
    <p:sldId id="281" r:id="rId21"/>
    <p:sldId id="282" r:id="rId22"/>
    <p:sldId id="289" r:id="rId23"/>
    <p:sldId id="284" r:id="rId24"/>
    <p:sldId id="26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ranklin Gothic Book" panose="020B0503020102020204" pitchFamily="34" charset="0"/>
      <p:regular r:id="rId31"/>
      <p:italic r:id="rId32"/>
    </p:embeddedFont>
    <p:embeddedFont>
      <p:font typeface="Open Sans Light" panose="020B0306030504020204" pitchFamily="34" charset="0"/>
      <p:regular r:id="rId33"/>
      <p:italic r:id="rId34"/>
    </p:embeddedFont>
    <p:embeddedFont>
      <p:font typeface="Open Sauce" pitchFamily="2" charset="77"/>
      <p:regular r:id="rId35"/>
    </p:embeddedFont>
    <p:embeddedFont>
      <p:font typeface="Open Sauce Bold" pitchFamily="2" charset="77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 autoAdjust="0"/>
    <p:restoredTop sz="94648" autoAdjust="0"/>
  </p:normalViewPr>
  <p:slideViewPr>
    <p:cSldViewPr>
      <p:cViewPr varScale="1">
        <p:scale>
          <a:sx n="71" d="100"/>
          <a:sy n="71" d="100"/>
        </p:scale>
        <p:origin x="216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7194F-4043-5B4E-98F2-1D9ABFEE0E5A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D9FC5-7675-9E4F-9538-82434B995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D9FC5-7675-9E4F-9538-82434B9950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8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D9FC5-7675-9E4F-9538-82434B9950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D9FC5-7675-9E4F-9538-82434B9950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D9FC5-7675-9E4F-9538-82434B9950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0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D9FC5-7675-9E4F-9538-82434B9950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2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2693" y="2682681"/>
            <a:ext cx="12541844" cy="3147339"/>
          </a:xfrm>
        </p:spPr>
        <p:txBody>
          <a:bodyPr anchor="b">
            <a:noAutofit/>
          </a:bodyPr>
          <a:lstStyle>
            <a:lvl1pPr algn="ctr">
              <a:defRPr sz="10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9860" y="5934419"/>
            <a:ext cx="10247510" cy="1629356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345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29287" y="9680079"/>
            <a:ext cx="2411916" cy="60692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67EE1DE-FFB9-9D49-B4F5-84DAF8DBF96D}" type="datetime1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76082" y="9680079"/>
            <a:ext cx="10535066" cy="60692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46025" y="9680079"/>
            <a:ext cx="2394438" cy="60692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29288" y="1116704"/>
            <a:ext cx="16011176" cy="8024507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2693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3443288"/>
            <a:ext cx="14401800" cy="5357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C1B9-4A1A-784B-ABE1-8FD32041702A}" type="datetime1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3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94842" y="936234"/>
            <a:ext cx="2348649" cy="7864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1" y="936234"/>
            <a:ext cx="12269462" cy="7864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7AAF-5144-824C-80A2-7830CF0B9FA9}" type="datetime1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5096-8051-A647-9970-F8198A76B82A}" type="datetime1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538" y="1952041"/>
            <a:ext cx="14419457" cy="4279106"/>
          </a:xfrm>
        </p:spPr>
        <p:txBody>
          <a:bodyPr anchor="b">
            <a:normAutofit/>
          </a:bodyPr>
          <a:lstStyle>
            <a:lvl1pPr algn="r">
              <a:defRPr sz="10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7538" y="6324492"/>
            <a:ext cx="14419457" cy="1714986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363" y="9680079"/>
            <a:ext cx="2433614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E1688E-076D-C342-B094-C3033D173488}" type="datetime1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76469" y="9680079"/>
            <a:ext cx="10535066" cy="60692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46025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12227944" y="2528478"/>
            <a:ext cx="4912520" cy="6612732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7736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400" y="3428999"/>
            <a:ext cx="6671679" cy="537210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8105" y="3428999"/>
            <a:ext cx="6671679" cy="53721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7BE2-E134-C34B-9057-3BD66DAEDBB7}" type="datetime1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9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22288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3511296"/>
            <a:ext cx="6665976" cy="1235868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4500" b="0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7400" y="4957811"/>
            <a:ext cx="6665976" cy="384329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87521" y="3511296"/>
            <a:ext cx="6665976" cy="1235868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4500" b="0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87521" y="4957811"/>
            <a:ext cx="6665976" cy="384329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7D13-08F9-194A-8A89-EEB85ADB031F}" type="datetime1">
              <a:rPr lang="en-US" smtClean="0"/>
              <a:t>8/22/23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1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796D-DB23-EE4F-9321-B7E628E9EA8A}" type="datetime1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1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1042-8AB0-9043-A0EC-48C941F25471}" type="datetime1">
              <a:rPr lang="en-US" smtClean="0"/>
              <a:t>8/22/23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1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64"/>
            <a:ext cx="7955280" cy="10286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1028700"/>
            <a:ext cx="5783580" cy="3236826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4030" y="1028702"/>
            <a:ext cx="7818120" cy="7762875"/>
          </a:xfrm>
        </p:spPr>
        <p:txBody>
          <a:bodyPr/>
          <a:lstStyle>
            <a:lvl1pPr>
              <a:defRPr sz="3000"/>
            </a:lvl1pPr>
            <a:lvl2pPr>
              <a:defRPr sz="3000"/>
            </a:lvl2pPr>
            <a:lvl3pPr>
              <a:defRPr sz="2700"/>
            </a:lvl3pPr>
            <a:lvl4pPr>
              <a:defRPr sz="27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50" y="4284516"/>
            <a:ext cx="5783580" cy="451658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250"/>
              </a:spcAft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850" y="9680079"/>
            <a:ext cx="180685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40E3D-5A32-834B-9333-D80D52BA09E0}" type="datetime1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918" y="9680079"/>
            <a:ext cx="3560513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824710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7955280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0861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64"/>
            <a:ext cx="7955280" cy="10286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1028700"/>
            <a:ext cx="5783580" cy="3236826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98180" y="1"/>
            <a:ext cx="9989820" cy="10286999"/>
          </a:xfrm>
        </p:spPr>
        <p:txBody>
          <a:bodyPr anchor="t"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50" y="4283952"/>
            <a:ext cx="5783580" cy="451714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250"/>
              </a:spcAft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850" y="9680079"/>
            <a:ext cx="180685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0EA4F-5B18-494E-A3D4-B0F4D01B7366}" type="datetime1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918" y="9680079"/>
            <a:ext cx="3560513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824710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7955280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833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2228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3429000"/>
            <a:ext cx="14401800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5975" y="9680079"/>
            <a:ext cx="1806858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2"/>
                </a:solidFill>
              </a:defRPr>
            </a:lvl1pPr>
          </a:lstStyle>
          <a:p>
            <a:fld id="{7D58547A-E52D-1C48-BA52-FD26E0BD5C79}" type="datetime1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40346" y="9680079"/>
            <a:ext cx="9421245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09104" y="9680079"/>
            <a:ext cx="2394438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717143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936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</p:sldLayoutIdLst>
  <p:hf hdr="0" ftr="0" dt="0"/>
  <p:txStyles>
    <p:titleStyle>
      <a:lvl1pPr algn="l" defTabSz="1371600" rtl="0" eaLnBrk="1" latinLnBrk="0" hangingPunct="1">
        <a:lnSpc>
          <a:spcPct val="89000"/>
        </a:lnSpc>
        <a:spcBef>
          <a:spcPct val="0"/>
        </a:spcBef>
        <a:buNone/>
        <a:defRPr sz="6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76072" indent="-576072" algn="l" defTabSz="1371600" rtl="0" eaLnBrk="1" latinLnBrk="0" hangingPunct="1">
        <a:lnSpc>
          <a:spcPct val="94000"/>
        </a:lnSpc>
        <a:spcBef>
          <a:spcPts val="1500"/>
        </a:spcBef>
        <a:spcAft>
          <a:spcPts val="300"/>
        </a:spcAft>
        <a:buFont typeface="Franklin Gothic Book" panose="020B0503020102020204" pitchFamily="34" charset="0"/>
        <a:buChar char="■"/>
        <a:defRPr sz="3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716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3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0574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7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27432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7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4290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41148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48006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1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54864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1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61722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1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42F5-C464-D872-974B-F0AAFCF27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2682681"/>
            <a:ext cx="14782800" cy="3147339"/>
          </a:xfrm>
        </p:spPr>
        <p:txBody>
          <a:bodyPr/>
          <a:lstStyle/>
          <a:p>
            <a:r>
              <a:rPr lang="en-US" sz="7200" dirty="0"/>
              <a:t>PREDICTING ALUMNI GIVING RATE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809C5-0198-38E4-02B1-24D5A1F4D1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3816B-9263-E693-0B45-C9CE4A6F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5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952" y="0"/>
            <a:ext cx="13058107" cy="99846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76114" y="319365"/>
            <a:ext cx="8804702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Open Sauce Bold"/>
              </a:rPr>
              <a:t>MODEL 1: </a:t>
            </a:r>
          </a:p>
          <a:p>
            <a:pPr>
              <a:lnSpc>
                <a:spcPts val="6500"/>
              </a:lnSpc>
            </a:pPr>
            <a:endParaRPr lang="en-US" sz="5000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513248" y="4533900"/>
            <a:ext cx="5638800" cy="198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9998" lvl="2" indent="-221399">
              <a:lnSpc>
                <a:spcPts val="3076"/>
              </a:lnSpc>
              <a:buFont typeface="Arial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8599" lvl="2">
              <a:lnSpc>
                <a:spcPts val="3076"/>
              </a:lnSpc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independent variable “% of Classes Under 20” is removed from the model.</a:t>
            </a:r>
          </a:p>
          <a:p>
            <a:pPr lvl="1">
              <a:lnSpc>
                <a:spcPts val="3076"/>
              </a:lnSpc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2C3FE-686E-A8C8-7F1B-6569E574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5987E-4C1B-734D-9388-47AE4C126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0714" y="3086100"/>
            <a:ext cx="4844679" cy="16984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3228343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947601" y="319365"/>
            <a:ext cx="8804702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Open Sauce Bold"/>
              </a:rPr>
              <a:t>MODEL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43226" y="3981444"/>
            <a:ext cx="4611675" cy="198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1399" lvl="1">
              <a:lnSpc>
                <a:spcPts val="3076"/>
              </a:lnSpc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1399" lvl="1">
              <a:lnSpc>
                <a:spcPts val="3076"/>
              </a:lnSpc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regression equation is Y = 0.7557 x1 - 1.2460 x2 – 19.1063.</a:t>
            </a:r>
          </a:p>
          <a:p>
            <a:pPr>
              <a:lnSpc>
                <a:spcPts val="3076"/>
              </a:lnSpc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E7393-FC0C-89C0-8F3E-9F78B2B7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1BC15-00ED-1C45-850C-ABFA29B7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562" y="3105577"/>
            <a:ext cx="4611675" cy="1146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76099CE9-F696-8204-690A-F398D0B6F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6"/>
          <a:stretch/>
        </p:blipFill>
        <p:spPr>
          <a:xfrm>
            <a:off x="1524000" y="2560320"/>
            <a:ext cx="7821615" cy="60198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914F34F-067E-4557-E184-C29CB44C99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" r="6065"/>
          <a:stretch/>
        </p:blipFill>
        <p:spPr>
          <a:xfrm>
            <a:off x="9677400" y="2560320"/>
            <a:ext cx="8181120" cy="60198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DE32D3D-A4EF-5A8B-B63E-EEE504F254CE}"/>
              </a:ext>
            </a:extLst>
          </p:cNvPr>
          <p:cNvSpPr txBox="1">
            <a:spLocks/>
          </p:cNvSpPr>
          <p:nvPr/>
        </p:nvSpPr>
        <p:spPr>
          <a:xfrm>
            <a:off x="1943100" y="691765"/>
            <a:ext cx="14401800" cy="12358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3716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6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Model 1 and Model 2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C6F6-E85C-FC17-63C2-85467516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0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547E-7356-5661-5294-48B0BBBD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691765"/>
            <a:ext cx="14401800" cy="1235868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04A401-80DA-11F1-4A62-F015C692B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2374" y="1927633"/>
            <a:ext cx="6665976" cy="73447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Alumni giving rate</a:t>
            </a:r>
          </a:p>
        </p:txBody>
      </p:sp>
      <p:pic>
        <p:nvPicPr>
          <p:cNvPr id="10" name="Content Placeholder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8D61FD8C-BC47-9929-CE76-5500F11E8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25" y="3357695"/>
            <a:ext cx="7217275" cy="643400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Content Placeholder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96FFB59C-0EA8-085E-A122-1513D974E5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r="-7303" b="7036"/>
          <a:stretch/>
        </p:blipFill>
        <p:spPr>
          <a:xfrm>
            <a:off x="9787521" y="3357694"/>
            <a:ext cx="8782836" cy="64340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A1A9E-B188-A400-65DF-C19C747D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2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547E-7356-5661-5294-48B0BBBD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753259"/>
            <a:ext cx="14401800" cy="1235868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EDA (Continued)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04A401-80DA-11F1-4A62-F015C692B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0" y="1897332"/>
            <a:ext cx="6665976" cy="734472"/>
          </a:xfrm>
        </p:spPr>
        <p:txBody>
          <a:bodyPr/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Side by side plot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966AF10C-E3EB-9759-3E0D-41918A298B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34537"/>
            <a:ext cx="10515600" cy="726917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3AA2D-1533-503F-AB7D-A51281A4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3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B15986-B02D-C8FA-6E8C-6CB3E39184D3}"/>
              </a:ext>
            </a:extLst>
          </p:cNvPr>
          <p:cNvSpPr txBox="1"/>
          <p:nvPr/>
        </p:nvSpPr>
        <p:spPr>
          <a:xfrm>
            <a:off x="1905000" y="1920862"/>
            <a:ext cx="14935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Distribution between alumni giving rate and student faculty ratio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44720A7-7D56-E643-48EC-B04C7A8ED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519" y="3246188"/>
            <a:ext cx="6193821" cy="64464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B585174-9052-61F8-805B-1BB4A87C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61" y="3246188"/>
            <a:ext cx="7009159" cy="65292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B8E471-AD19-BD53-6BC9-EDDCA45B1A08}"/>
              </a:ext>
            </a:extLst>
          </p:cNvPr>
          <p:cNvSpPr txBox="1">
            <a:spLocks/>
          </p:cNvSpPr>
          <p:nvPr/>
        </p:nvSpPr>
        <p:spPr>
          <a:xfrm>
            <a:off x="2057400" y="753259"/>
            <a:ext cx="14401800" cy="12358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3716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6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latin typeface="Calibri" panose="020F0502020204030204" pitchFamily="34" charset="0"/>
                <a:cs typeface="Calibri" panose="020F0502020204030204" pitchFamily="34" charset="0"/>
              </a:rPr>
              <a:t>EDA (Continued)</a:t>
            </a:r>
            <a:br>
              <a:rPr lang="en-US" sz="4400" b="1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b="1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782DC-6CF2-8311-79A7-EB78F7A2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2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B15986-B02D-C8FA-6E8C-6CB3E39184D3}"/>
              </a:ext>
            </a:extLst>
          </p:cNvPr>
          <p:cNvSpPr txBox="1"/>
          <p:nvPr/>
        </p:nvSpPr>
        <p:spPr>
          <a:xfrm>
            <a:off x="1905000" y="1920862"/>
            <a:ext cx="14935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Distribution between alumni giving rate and graduation rate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5059304-EFF1-C6BD-6C99-C23E49156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" y="3162300"/>
            <a:ext cx="6238875" cy="649273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B36D791-BD24-63E3-B4E6-FFF27D044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42" y="3192780"/>
            <a:ext cx="7281600" cy="649273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CDF607C-569B-35A6-44B8-7D1A11ECB31B}"/>
              </a:ext>
            </a:extLst>
          </p:cNvPr>
          <p:cNvSpPr txBox="1">
            <a:spLocks/>
          </p:cNvSpPr>
          <p:nvPr/>
        </p:nvSpPr>
        <p:spPr>
          <a:xfrm>
            <a:off x="2057400" y="753259"/>
            <a:ext cx="14401800" cy="12358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3716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66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EDA (Continued)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7D335-942E-3FC9-3F2D-3A1A0D83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94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F78EF-F73E-D580-BB83-12807254E519}"/>
              </a:ext>
            </a:extLst>
          </p:cNvPr>
          <p:cNvSpPr txBox="1"/>
          <p:nvPr/>
        </p:nvSpPr>
        <p:spPr>
          <a:xfrm>
            <a:off x="1859280" y="829875"/>
            <a:ext cx="1264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Comparing further Models : Model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15986-B02D-C8FA-6E8C-6CB3E39184D3}"/>
              </a:ext>
            </a:extLst>
          </p:cNvPr>
          <p:cNvSpPr txBox="1"/>
          <p:nvPr/>
        </p:nvSpPr>
        <p:spPr>
          <a:xfrm>
            <a:off x="1859280" y="1714500"/>
            <a:ext cx="14935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EDA inference result : Applying squared transformation on student-faculty ratio.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Root mean squared value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Not a better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C6413E4-6895-22B9-CDFA-DA2B3A192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07" y="4446077"/>
            <a:ext cx="13410713" cy="501104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7B5D4-627D-09ED-D9EA-BCAB3A7C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62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F78EF-F73E-D580-BB83-12807254E519}"/>
              </a:ext>
            </a:extLst>
          </p:cNvPr>
          <p:cNvSpPr txBox="1"/>
          <p:nvPr/>
        </p:nvSpPr>
        <p:spPr>
          <a:xfrm>
            <a:off x="1752600" y="876300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Comparing Further Models : Model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15986-B02D-C8FA-6E8C-6CB3E39184D3}"/>
              </a:ext>
            </a:extLst>
          </p:cNvPr>
          <p:cNvSpPr txBox="1"/>
          <p:nvPr/>
        </p:nvSpPr>
        <p:spPr>
          <a:xfrm>
            <a:off x="1752600" y="1855393"/>
            <a:ext cx="14935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Applying squared transformation on graduation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Root mean squared value decreased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Prediction increased by 15 percent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Better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6AFAF8-104F-9064-9956-80ED2E1EB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21" y="4710554"/>
            <a:ext cx="13803279" cy="469252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E6336-D542-6623-599A-8F90F068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B15986-B02D-C8FA-6E8C-6CB3E39184D3}"/>
              </a:ext>
            </a:extLst>
          </p:cNvPr>
          <p:cNvSpPr txBox="1"/>
          <p:nvPr/>
        </p:nvSpPr>
        <p:spPr>
          <a:xfrm>
            <a:off x="1752600" y="1714500"/>
            <a:ext cx="14782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To further increase prediction accuracy: Applying quadratic transformation on student-faculty ratio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RMSE value further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19EE31-09AD-0B30-7551-77A32BB2E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033083"/>
            <a:ext cx="11887200" cy="45961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E9189-4CDC-20CC-8705-DDEB9EFE8536}"/>
              </a:ext>
            </a:extLst>
          </p:cNvPr>
          <p:cNvSpPr txBox="1"/>
          <p:nvPr/>
        </p:nvSpPr>
        <p:spPr>
          <a:xfrm>
            <a:off x="1828800" y="755183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Comparing Further Models : Model 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927E8-4562-81AA-8C0D-EBE08E8C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9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0200" y="826213"/>
            <a:ext cx="8804702" cy="77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6500"/>
              </a:lnSpc>
            </a:pP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Session 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2448242"/>
            <a:ext cx="8667608" cy="509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7175" lvl="2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</a:p>
          <a:p>
            <a:pPr marL="1277175" lvl="2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</a:p>
          <a:p>
            <a:pPr marL="1277175" lvl="2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Response variable and Predictors</a:t>
            </a:r>
          </a:p>
          <a:p>
            <a:pPr marL="1277175" lvl="2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Exploring data</a:t>
            </a:r>
          </a:p>
          <a:p>
            <a:pPr marL="1277175" lvl="2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Correlation </a:t>
            </a:r>
          </a:p>
          <a:p>
            <a:pPr marL="1277175" lvl="2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Multiple Linear Regression Model</a:t>
            </a:r>
          </a:p>
          <a:p>
            <a:pPr marL="1277175" lvl="2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Comparing Models </a:t>
            </a:r>
          </a:p>
          <a:p>
            <a:pPr marL="1277175" lvl="2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Fixing the final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EFE82-80FC-B1EE-6961-2A50B9A2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 descr="A group of people walking on a grass field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19BB8B37-37FE-B252-4815-CCA4D1420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326958"/>
            <a:ext cx="8267700" cy="55118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F78EF-F73E-D580-BB83-12807254E519}"/>
              </a:ext>
            </a:extLst>
          </p:cNvPr>
          <p:cNvSpPr txBox="1"/>
          <p:nvPr/>
        </p:nvSpPr>
        <p:spPr>
          <a:xfrm>
            <a:off x="1828800" y="1138296"/>
            <a:ext cx="11999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Final Model : Model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15986-B02D-C8FA-6E8C-6CB3E39184D3}"/>
              </a:ext>
            </a:extLst>
          </p:cNvPr>
          <p:cNvSpPr txBox="1"/>
          <p:nvPr/>
        </p:nvSpPr>
        <p:spPr>
          <a:xfrm>
            <a:off x="1828800" y="2357378"/>
            <a:ext cx="14782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To further increase prediction accuracy: Applying quadratic transformation on graduation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The root mean squared value was the least among 6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C6EBA0F-4389-8DE9-1593-40FBB9E9C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80" y="5072508"/>
            <a:ext cx="14915877" cy="266446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08FF0AC-77C3-B141-9B1E-7B67CDE59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80" y="8186609"/>
            <a:ext cx="7183620" cy="129067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D65AF-D8BC-B56D-2AAA-651813C3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3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F78EF-F73E-D580-BB83-12807254E519}"/>
              </a:ext>
            </a:extLst>
          </p:cNvPr>
          <p:cNvSpPr txBox="1"/>
          <p:nvPr/>
        </p:nvSpPr>
        <p:spPr>
          <a:xfrm>
            <a:off x="1600200" y="1318235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Final Linear Regression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15986-B02D-C8FA-6E8C-6CB3E39184D3}"/>
              </a:ext>
            </a:extLst>
          </p:cNvPr>
          <p:cNvSpPr txBox="1"/>
          <p:nvPr/>
        </p:nvSpPr>
        <p:spPr>
          <a:xfrm>
            <a:off x="1600200" y="2291482"/>
            <a:ext cx="14782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alumni_giving_rate</a:t>
            </a:r>
            <a:r>
              <a:rPr lang="en-US" sz="3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294.331 + 0.047* Graduation_rate^2 – 6.92 * </a:t>
            </a:r>
            <a:r>
              <a:rPr lang="en-US" sz="3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Graduation_rate</a:t>
            </a:r>
            <a:r>
              <a:rPr lang="en-US" sz="3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- 1.348 *  </a:t>
            </a:r>
            <a:r>
              <a:rPr lang="en-US" sz="3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student_faculty_ratio</a:t>
            </a:r>
            <a:endParaRPr lang="en-US" sz="3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72FE6-7CE4-D6E9-EC01-8BF9256F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2"/>
          <a:stretch/>
        </p:blipFill>
        <p:spPr>
          <a:xfrm>
            <a:off x="3439504" y="3627041"/>
            <a:ext cx="10744200" cy="664725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2EDD5-B11F-2728-ED40-015825C7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1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A9832FF-2FB7-4330-B055-6ABDD80C0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4481" y="482596"/>
            <a:ext cx="16250919" cy="9197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02795C-CC62-2415-DEB2-6CBA2A1BB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84493"/>
              </p:ext>
            </p:extLst>
          </p:nvPr>
        </p:nvGraphicFramePr>
        <p:xfrm>
          <a:off x="2412998" y="3238500"/>
          <a:ext cx="14320521" cy="600245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51107">
                  <a:extLst>
                    <a:ext uri="{9D8B030D-6E8A-4147-A177-3AD203B41FA5}">
                      <a16:colId xmlns:a16="http://schemas.microsoft.com/office/drawing/2014/main" val="2776991741"/>
                    </a:ext>
                  </a:extLst>
                </a:gridCol>
                <a:gridCol w="938737">
                  <a:extLst>
                    <a:ext uri="{9D8B030D-6E8A-4147-A177-3AD203B41FA5}">
                      <a16:colId xmlns:a16="http://schemas.microsoft.com/office/drawing/2014/main" val="736765634"/>
                    </a:ext>
                  </a:extLst>
                </a:gridCol>
                <a:gridCol w="1646526">
                  <a:extLst>
                    <a:ext uri="{9D8B030D-6E8A-4147-A177-3AD203B41FA5}">
                      <a16:colId xmlns:a16="http://schemas.microsoft.com/office/drawing/2014/main" val="1085651795"/>
                    </a:ext>
                  </a:extLst>
                </a:gridCol>
                <a:gridCol w="1725721">
                  <a:extLst>
                    <a:ext uri="{9D8B030D-6E8A-4147-A177-3AD203B41FA5}">
                      <a16:colId xmlns:a16="http://schemas.microsoft.com/office/drawing/2014/main" val="1361294621"/>
                    </a:ext>
                  </a:extLst>
                </a:gridCol>
                <a:gridCol w="1832136">
                  <a:extLst>
                    <a:ext uri="{9D8B030D-6E8A-4147-A177-3AD203B41FA5}">
                      <a16:colId xmlns:a16="http://schemas.microsoft.com/office/drawing/2014/main" val="2602573849"/>
                    </a:ext>
                  </a:extLst>
                </a:gridCol>
                <a:gridCol w="1653952">
                  <a:extLst>
                    <a:ext uri="{9D8B030D-6E8A-4147-A177-3AD203B41FA5}">
                      <a16:colId xmlns:a16="http://schemas.microsoft.com/office/drawing/2014/main" val="2714732242"/>
                    </a:ext>
                  </a:extLst>
                </a:gridCol>
                <a:gridCol w="1240663">
                  <a:extLst>
                    <a:ext uri="{9D8B030D-6E8A-4147-A177-3AD203B41FA5}">
                      <a16:colId xmlns:a16="http://schemas.microsoft.com/office/drawing/2014/main" val="3659590217"/>
                    </a:ext>
                  </a:extLst>
                </a:gridCol>
                <a:gridCol w="1631679">
                  <a:extLst>
                    <a:ext uri="{9D8B030D-6E8A-4147-A177-3AD203B41FA5}">
                      <a16:colId xmlns:a16="http://schemas.microsoft.com/office/drawing/2014/main" val="1877622582"/>
                    </a:ext>
                  </a:extLst>
                </a:gridCol>
              </a:tblGrid>
              <a:tr h="1007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 (Body)"/>
                        </a:rPr>
                        <a:t>University</a:t>
                      </a:r>
                    </a:p>
                  </a:txBody>
                  <a:tcPr marL="99783" marR="71274" marT="142548" marB="142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99783" marR="71274" marT="142548" marB="142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Graduation Rate</a:t>
                      </a:r>
                    </a:p>
                  </a:txBody>
                  <a:tcPr marL="99783" marR="71274" marT="142548" marB="142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 of Classes Under 20</a:t>
                      </a:r>
                    </a:p>
                  </a:txBody>
                  <a:tcPr marL="99783" marR="71274" marT="142548" marB="142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Student-Faculty Ratio</a:t>
                      </a:r>
                    </a:p>
                  </a:txBody>
                  <a:tcPr marL="99783" marR="71274" marT="142548" marB="142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Alumni Giving Rate</a:t>
                      </a:r>
                    </a:p>
                  </a:txBody>
                  <a:tcPr marL="99783" marR="71274" marT="142548" marB="142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Model6</a:t>
                      </a:r>
                    </a:p>
                  </a:txBody>
                  <a:tcPr marL="99783" marR="71274" marT="142548" marB="142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Percentage difference</a:t>
                      </a:r>
                    </a:p>
                  </a:txBody>
                  <a:tcPr marL="99783" marR="71274" marT="142548" marB="142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725607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Boston College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25.72355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064071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Massachusetts Inst. of Technology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44.53395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556655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Rice University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TX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41.83725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619214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U. of California–Berkeley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18.49233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09041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U. of California–Santa Barbara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11.60015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712985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U. of Chicago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IL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36.89313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857764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U. of Pennsylvania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40.0413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379411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U. of Rochester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NY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24.43799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56667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U. of Southern California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21.0386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74149"/>
                  </a:ext>
                </a:extLst>
              </a:tr>
              <a:tr h="49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U. of Texas–Austin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TX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12.54864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99783" marR="71274" marT="14849" marB="1425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99272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33465C7-193B-9042-093C-C4CA5DB542B3}"/>
              </a:ext>
            </a:extLst>
          </p:cNvPr>
          <p:cNvSpPr txBox="1"/>
          <p:nvPr/>
        </p:nvSpPr>
        <p:spPr>
          <a:xfrm>
            <a:off x="2395069" y="1506605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Prediction Result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976EF-E9BB-7B92-4E86-293DFC8B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15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F78EF-F73E-D580-BB83-12807254E519}"/>
              </a:ext>
            </a:extLst>
          </p:cNvPr>
          <p:cNvSpPr txBox="1"/>
          <p:nvPr/>
        </p:nvSpPr>
        <p:spPr>
          <a:xfrm>
            <a:off x="1967752" y="1806388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 &amp; Recommendation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15986-B02D-C8FA-6E8C-6CB3E39184D3}"/>
              </a:ext>
            </a:extLst>
          </p:cNvPr>
          <p:cNvSpPr txBox="1"/>
          <p:nvPr/>
        </p:nvSpPr>
        <p:spPr>
          <a:xfrm>
            <a:off x="1967752" y="2498586"/>
            <a:ext cx="147828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alumni giving rate can be maximized by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Reducing student-faculty ratio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Increased graduation rate in most cases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Possible recommendation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Hire more staff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Increasing university facilities and resources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A2373-5BC4-8D76-926D-A83BDBEB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74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0FCAAD88-19E9-2C17-0D65-B1F1456F9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125"/>
            <a:ext cx="18253749" cy="102630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56A6D-A807-F3D1-8C8B-248EDB38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457085" y="1568885"/>
            <a:ext cx="562218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Open Sans Light"/>
              </a:rPr>
              <a:t>Topic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7085" y="3695828"/>
            <a:ext cx="544637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Goal</a:t>
            </a:r>
          </a:p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7052" y="257175"/>
            <a:ext cx="801694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Open Sauce Bold"/>
              </a:rPr>
              <a:t>Goal, Data and 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7085" y="3085519"/>
            <a:ext cx="12229156" cy="211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Alumni Giving - To investigate the factors influencing alumni donation. </a:t>
            </a:r>
          </a:p>
          <a:p>
            <a:pPr marL="91440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28217" y="6412764"/>
            <a:ext cx="11486892" cy="265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Predict the alumni giving rate using the </a:t>
            </a:r>
          </a:p>
          <a:p>
            <a:pPr lvl="1">
              <a:lnSpc>
                <a:spcPts val="4200"/>
              </a:lnSpc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independent variables.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Show the impact of the above variables on the </a:t>
            </a:r>
          </a:p>
          <a:p>
            <a:pPr lvl="1">
              <a:lnSpc>
                <a:spcPts val="4200"/>
              </a:lnSpc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alumni donation rate.</a:t>
            </a:r>
          </a:p>
          <a:p>
            <a:pPr algn="ctr">
              <a:lnSpc>
                <a:spcPts val="4200"/>
              </a:lnSpc>
            </a:pPr>
            <a:endParaRPr lang="en-US" sz="3000" dirty="0">
              <a:latin typeface="Open Sans Light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5A26936-A4CA-7EAC-124D-217B117A8184}"/>
              </a:ext>
            </a:extLst>
          </p:cNvPr>
          <p:cNvSpPr txBox="1"/>
          <p:nvPr/>
        </p:nvSpPr>
        <p:spPr>
          <a:xfrm>
            <a:off x="781643" y="1670048"/>
            <a:ext cx="8804702" cy="77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6500"/>
              </a:lnSpc>
            </a:pP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AEC32E32-B4AE-7806-7103-BF09DACA080A}"/>
              </a:ext>
            </a:extLst>
          </p:cNvPr>
          <p:cNvSpPr txBox="1"/>
          <p:nvPr/>
        </p:nvSpPr>
        <p:spPr>
          <a:xfrm>
            <a:off x="807043" y="5026509"/>
            <a:ext cx="8804702" cy="77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6500"/>
              </a:lnSpc>
            </a:pP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790ED37-B8E9-0A8F-B0AB-90320892B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1" r="45484" b="8889"/>
          <a:stretch/>
        </p:blipFill>
        <p:spPr>
          <a:xfrm>
            <a:off x="12032789" y="4670179"/>
            <a:ext cx="5448168" cy="46908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DEDE83-10CB-CE7D-D13C-3D265F83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87304" y="1935725"/>
            <a:ext cx="4635496" cy="695324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1457085" y="3886328"/>
            <a:ext cx="544637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Open Sans Light"/>
              </a:rPr>
              <a:t>Predictors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4942" y="4129343"/>
            <a:ext cx="12534162" cy="158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Alumni Giving Rate – Percentage of alumni who </a:t>
            </a:r>
          </a:p>
          <a:p>
            <a:pPr lvl="2">
              <a:lnSpc>
                <a:spcPts val="4200"/>
              </a:lnSpc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donated to the university. </a:t>
            </a:r>
          </a:p>
          <a:p>
            <a:pPr algn="ctr">
              <a:lnSpc>
                <a:spcPts val="4200"/>
              </a:lnSpc>
            </a:pPr>
            <a:endParaRPr lang="en-US" sz="3000" dirty="0">
              <a:latin typeface="Open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60204" y="6326063"/>
            <a:ext cx="11791898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Graduation Rate </a:t>
            </a: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% of Classes Under 20 </a:t>
            </a: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Student-Faculty Ratio</a:t>
            </a:r>
            <a:endParaRPr lang="en-US" sz="3800" dirty="0">
              <a:latin typeface="Open Sans Light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3F77984-F279-A0D3-18A1-6EBEA83A2747}"/>
              </a:ext>
            </a:extLst>
          </p:cNvPr>
          <p:cNvSpPr txBox="1"/>
          <p:nvPr/>
        </p:nvSpPr>
        <p:spPr>
          <a:xfrm>
            <a:off x="1084236" y="3137898"/>
            <a:ext cx="8804702" cy="77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6500"/>
              </a:lnSpc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Response Variable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8B82E-6D91-21AF-ED1D-6C84B70E517C}"/>
              </a:ext>
            </a:extLst>
          </p:cNvPr>
          <p:cNvSpPr txBox="1"/>
          <p:nvPr/>
        </p:nvSpPr>
        <p:spPr>
          <a:xfrm>
            <a:off x="1198346" y="5378985"/>
            <a:ext cx="8804702" cy="77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6500"/>
              </a:lnSpc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D9B-0868-0F63-6E24-7FE4135B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939D2-9095-05B5-5327-4B075E7E2183}"/>
              </a:ext>
            </a:extLst>
          </p:cNvPr>
          <p:cNvSpPr txBox="1"/>
          <p:nvPr/>
        </p:nvSpPr>
        <p:spPr>
          <a:xfrm>
            <a:off x="1457085" y="1480296"/>
            <a:ext cx="880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81500" y="1303079"/>
            <a:ext cx="9525000" cy="897122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" name="TextBox 3"/>
          <p:cNvSpPr txBox="1"/>
          <p:nvPr/>
        </p:nvSpPr>
        <p:spPr>
          <a:xfrm>
            <a:off x="876149" y="571500"/>
            <a:ext cx="8804702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2">
              <a:lnSpc>
                <a:spcPts val="6500"/>
              </a:lnSpc>
            </a:pP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6500"/>
              </a:lnSpc>
            </a:pPr>
            <a:endParaRPr lang="en-US" sz="5000" dirty="0">
              <a:latin typeface="Open Sauc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5B1A4-76F9-746C-112A-5BAB114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4B70-5DD3-9654-1C8E-7F842A4E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82EDD-017E-C581-3F47-9CE3435235BF}"/>
              </a:ext>
            </a:extLst>
          </p:cNvPr>
          <p:cNvSpPr txBox="1"/>
          <p:nvPr/>
        </p:nvSpPr>
        <p:spPr>
          <a:xfrm>
            <a:off x="1894535" y="12320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Data summary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3310D-B915-801B-9AD1-A4AFD5D15597}"/>
              </a:ext>
            </a:extLst>
          </p:cNvPr>
          <p:cNvSpPr txBox="1"/>
          <p:nvPr/>
        </p:nvSpPr>
        <p:spPr>
          <a:xfrm>
            <a:off x="1894535" y="2553970"/>
            <a:ext cx="1432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Summary </a:t>
            </a:r>
            <a:r>
              <a:rPr lang="en-US" sz="3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 all the variables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Alumni giving rate can vary from 7% to 67%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CD2FB2D-B6C1-640E-BF33-7774F4CF0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35" y="4368304"/>
            <a:ext cx="16393465" cy="32321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919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7FA8E-67E4-B9D0-C837-E3AA6D26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BCA19-99CE-A31B-E014-FBAC3FBF1567}"/>
              </a:ext>
            </a:extLst>
          </p:cNvPr>
          <p:cNvSpPr txBox="1"/>
          <p:nvPr/>
        </p:nvSpPr>
        <p:spPr>
          <a:xfrm>
            <a:off x="1894535" y="12320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Exploring data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22F0DD8-577A-7E41-7B03-B119FCE6C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48" y="3435497"/>
            <a:ext cx="6436704" cy="669910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0113C-9547-923E-1324-FA98CCCE431B}"/>
              </a:ext>
            </a:extLst>
          </p:cNvPr>
          <p:cNvSpPr txBox="1"/>
          <p:nvPr/>
        </p:nvSpPr>
        <p:spPr>
          <a:xfrm flipH="1">
            <a:off x="1894535" y="2552700"/>
            <a:ext cx="65970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Slightly right skewed</a:t>
            </a:r>
          </a:p>
        </p:txBody>
      </p:sp>
    </p:spTree>
    <p:extLst>
      <p:ext uri="{BB962C8B-B14F-4D97-AF65-F5344CB8AC3E}">
        <p14:creationId xmlns:p14="http://schemas.microsoft.com/office/powerpoint/2010/main" val="344452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7765A1-09E1-7131-2D91-5E6896D6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D9775-0DA1-E910-AF38-EE7881CDF786}"/>
              </a:ext>
            </a:extLst>
          </p:cNvPr>
          <p:cNvSpPr txBox="1"/>
          <p:nvPr/>
        </p:nvSpPr>
        <p:spPr>
          <a:xfrm>
            <a:off x="1894535" y="12320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Exploring data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753DA13-4F16-218F-E0E4-4797809A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91268"/>
            <a:ext cx="6154310" cy="54864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6F615DB-4AEF-33AC-B4DA-BA4D3EBFA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078" y="3390900"/>
            <a:ext cx="5827064" cy="548676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409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626B9-CE2B-A516-F6BF-A0DCBDF5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946D3-78BE-8C33-3BC2-7FA5470F88A8}"/>
              </a:ext>
            </a:extLst>
          </p:cNvPr>
          <p:cNvSpPr txBox="1"/>
          <p:nvPr/>
        </p:nvSpPr>
        <p:spPr>
          <a:xfrm>
            <a:off x="1800225" y="14821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E2AD8CD-B211-DC33-D748-E4B55E6A4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4951141"/>
            <a:ext cx="15906750" cy="2667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1319D-35E5-6893-6DE0-D5006E81FA34}"/>
              </a:ext>
            </a:extLst>
          </p:cNvPr>
          <p:cNvSpPr txBox="1"/>
          <p:nvPr/>
        </p:nvSpPr>
        <p:spPr>
          <a:xfrm>
            <a:off x="1800225" y="2740476"/>
            <a:ext cx="151161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Positive relationship between graduation rate and Alumni giving rate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Negative relation with student faculty ratio</a:t>
            </a:r>
          </a:p>
        </p:txBody>
      </p:sp>
    </p:spTree>
    <p:extLst>
      <p:ext uri="{BB962C8B-B14F-4D97-AF65-F5344CB8AC3E}">
        <p14:creationId xmlns:p14="http://schemas.microsoft.com/office/powerpoint/2010/main" val="21051835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{07B02E65-990B-AF41-9177-3A68FE03CB49}tf10001072</Template>
  <TotalTime>2060</TotalTime>
  <Words>564</Words>
  <Application>Microsoft Macintosh PowerPoint</Application>
  <PresentationFormat>Custom</PresentationFormat>
  <Paragraphs>216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Open Sans Light</vt:lpstr>
      <vt:lpstr>Open Sauce Bold</vt:lpstr>
      <vt:lpstr>Open Sauce</vt:lpstr>
      <vt:lpstr>Calibri (Body)</vt:lpstr>
      <vt:lpstr>Franklin Gothic Book</vt:lpstr>
      <vt:lpstr>Calibri</vt:lpstr>
      <vt:lpstr>Arial</vt:lpstr>
      <vt:lpstr>Crop</vt:lpstr>
      <vt:lpstr>PREDICTING ALUMNI GIVING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Data Analysis </vt:lpstr>
      <vt:lpstr>EDA (Continued)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Group5_AlumniGiving</dc:title>
  <cp:lastModifiedBy>Shirin Akbar</cp:lastModifiedBy>
  <cp:revision>24</cp:revision>
  <cp:lastPrinted>2023-08-22T17:28:44Z</cp:lastPrinted>
  <dcterms:created xsi:type="dcterms:W3CDTF">2006-08-16T00:00:00Z</dcterms:created>
  <dcterms:modified xsi:type="dcterms:W3CDTF">2023-08-22T17:28:51Z</dcterms:modified>
  <dc:identifier>DAFTPUEiurs</dc:identifier>
</cp:coreProperties>
</file>